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58" r:id="rId6"/>
    <p:sldId id="274" r:id="rId7"/>
    <p:sldId id="259" r:id="rId8"/>
    <p:sldId id="276" r:id="rId9"/>
    <p:sldId id="263" r:id="rId10"/>
    <p:sldId id="275" r:id="rId11"/>
    <p:sldId id="264" r:id="rId12"/>
    <p:sldId id="265" r:id="rId13"/>
    <p:sldId id="266" r:id="rId14"/>
    <p:sldId id="267" r:id="rId15"/>
    <p:sldId id="268" r:id="rId16"/>
    <p:sldId id="277" r:id="rId17"/>
    <p:sldId id="269" r:id="rId18"/>
    <p:sldId id="278" r:id="rId19"/>
    <p:sldId id="270" r:id="rId20"/>
    <p:sldId id="271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8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AE07-DA64-4634-A8CB-FC0181B1F5E3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12574-4D94-4F3F-AC4A-BAD7348B0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8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47B0-7AA0-4F21-A83B-47FC3CD73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7546-EB31-4E08-8989-81C31DC7F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0331E-6965-45B9-805A-A30F6A47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7086-9A22-426A-84F7-2EF88D4F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7F8B-24ED-41E3-8FB1-A8AFBF46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7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AACB-9179-416E-B32F-B89DDF52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8E3B9-1074-4417-A6B8-C3E95C995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1CA29-EAA6-45A7-8BF7-35B5E544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3427-2C8B-48D3-BFE9-EE22C9D4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5637-44CB-44A4-A45E-604FE85C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10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692AD-2404-4DEC-ADAD-C1939EBDE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2A18F-5F82-4EA3-9423-81D772F6B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85A4-482A-455B-8EA6-DD7E5499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CC0DB-7519-47EF-953D-23C4134A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968D4-022F-4561-85CF-A77994E9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0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1FD1-75B6-4331-BE78-E9839B29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99F5-E641-4EA1-AFB2-440A0E652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55636-DD89-4D13-B369-75E5D9C8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DCDAD-5F50-450D-A8BF-05BB61C0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69943-771A-4E99-A680-C771D7C4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0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9EDD-40B9-4231-AB38-E0C8784C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71AB8-3BF4-42D6-94E4-F4C04F745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4007D-86FA-42F1-8452-30FCB58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66542-2188-4297-BBB1-126B0FBD4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722A0-179A-4256-9583-A5D19462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1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4E88-6BAF-43C4-895D-BC4C4776C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3A506-0049-41E8-9892-89BA5AC20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EE4A1-D672-4A53-B27D-F568B078D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091DE-2654-450D-B141-1795C6AE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F5688-4D82-4369-977D-E2A43479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0579F-DDB5-4D8B-B6BF-A1139E7F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8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7485-B783-453B-A805-05BF54F5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9C3A2-143F-4978-A010-9B1E2F2AD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1ADD8-4C0E-4FD1-A4EF-A4CE131ED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71BA8-0B99-45AB-8183-AD6142AF1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F3A4D-277A-426C-A6AF-467C009CB9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BC860-73CA-49C5-BB1E-638A63063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378D-8DB7-406A-9D19-ACD8D9BD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67FBD-36AF-4395-B59C-8AFD2648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6835-E61E-45EF-B87D-838B5A58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8B950-6203-41E3-859C-FE50BD3B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C401E6-D4B1-4405-87DF-D30FC9D7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A540C-4BA1-4B6A-BCA4-EDF4296D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05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FF13A-941B-49DA-BEAA-68EF078E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E3277-CAD7-49E3-9C85-16524F8AE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FCE9F-F6CF-4327-BA67-D0373AD8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4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0EF6-40D3-4200-93C8-6784503F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BB8C-A245-4FCB-BF30-789A73483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30AA7-9953-447E-84E4-0437CA8D9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8275-93F0-4A31-BF39-A64D1970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33DA-028E-43C9-91BC-23776D4B8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591E7-8253-48D8-AD45-F05F4C23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7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CDBE-B4A1-4CA9-8DFA-0B0B0AA8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5A052-8F1F-496F-B02C-62BFFB49E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2136B-0833-4215-BF26-602A1D40B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89671-6848-404B-A0D8-A331A01A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AEAE9-6270-4445-8EAF-2DF48EB84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7F1E6-6CD0-4EEE-88D5-D0127BED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7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6E854-D1B6-4C39-8380-6E09161F4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01500-7898-4651-850E-8FF60FF1E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4170D-3F51-4254-92D0-CECFC2964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4A6E6-FE3F-433A-89D3-03E54D9436A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4F3FB-D1CD-44B9-B912-1427807F9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E8E75-E2BD-4782-8A1D-39EA7AA9C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33B54-E047-4922-9082-CB36AF148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4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1.m4a"/><Relationship Id="rId7" Type="http://schemas.openxmlformats.org/officeDocument/2006/relationships/image" Target="../media/image2.jpe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hyperlink" Target="https://ebird.org/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https://www.ncei.noaa.gov/pub/data/cirs/climdi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70A9-F085-44D0-B667-222C10998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Bird Sightings Across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CD6B2-E5DE-4621-BC70-A834029F7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Bryce Turner</a:t>
            </a:r>
          </a:p>
        </p:txBody>
      </p:sp>
      <p:pic>
        <p:nvPicPr>
          <p:cNvPr id="5" name="Intro Slide">
            <a:hlinkClick r:id="" action="ppaction://media"/>
            <a:extLst>
              <a:ext uri="{FF2B5EF4-FFF2-40B4-BE49-F238E27FC236}">
                <a16:creationId xmlns:a16="http://schemas.microsoft.com/office/drawing/2014/main" id="{E5B419B8-9013-A504-75C0-C896E28F1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9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5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0"/>
    </mc:Choice>
    <mc:Fallback>
      <p:transition spd="slow" advTm="1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89A1-AD3D-416C-A449-7109B589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Description – Weather Data</a:t>
            </a:r>
            <a:endParaRPr lang="en-US" dirty="0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D691412-626A-4B28-B398-F638394FE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16" y="1690688"/>
            <a:ext cx="5669923" cy="2360711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84F8C2E-D5C4-445D-8C13-489E919B0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16" y="4334340"/>
            <a:ext cx="5669923" cy="236071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19F585-1A7B-EAD0-2C17-E76772FDB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974" y="62585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2"/>
    </mc:Choice>
    <mc:Fallback>
      <p:transition spd="slow" advTm="10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6DD-F4DE-4FDF-B0F0-4C1FAC4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4348-11BC-4733-BE5D-DB7DC0F4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Description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Forecasting Experiments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Final Forecasts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1EFAB7-F6CD-30B1-C0B0-6DF98F90A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974" y="61769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93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6"/>
    </mc:Choice>
    <mc:Fallback>
      <p:transition spd="slow" advTm="7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54D-26A0-4DB5-A7E9-8E7B6FC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Stationarity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74FF8-2711-4B1F-878C-5C4BC1AC7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79" y="1690688"/>
            <a:ext cx="9031942" cy="4012331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FC6535-3E4D-7773-5E8B-E3E7CA882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800" y="61735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56"/>
    </mc:Choice>
    <mc:Fallback>
      <p:transition spd="slow" advTm="3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F84F-1236-4E97-9476-B3B414DD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– Cointegration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D9CCD92-2979-4594-99AD-182E3B045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36" y="1690688"/>
            <a:ext cx="4351338" cy="435133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2A3DF1-2F2B-07CB-E719-A18489514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63" y="63961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14"/>
    </mc:Choice>
    <mc:Fallback>
      <p:transition spd="slow" advTm="12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6DD-F4DE-4FDF-B0F0-4C1FAC4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4348-11BC-4733-BE5D-DB7DC0F4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Description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</a:t>
            </a:r>
          </a:p>
          <a:p>
            <a:r>
              <a:rPr lang="en-US" dirty="0"/>
              <a:t>Forecasting Experiments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Final Forecasts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15F7F1-CEB5-0BB9-462C-6EA732295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79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6"/>
    </mc:Choice>
    <mc:Fallback>
      <p:transition spd="slow" advTm="4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FCCB-0A84-4442-A728-419A161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Experiments - ARIMA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DCCF93FF-3E35-4ABA-8A5C-D42E9E80C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7" y="1782846"/>
            <a:ext cx="10441439" cy="4347365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917B25-2FBC-BC46-81C1-23D42B94CC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16" y="63720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86"/>
    </mc:Choice>
    <mc:Fallback>
      <p:transition spd="slow" advTm="43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FFCCB-0A84-4442-A728-419A161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Experiments - ARIMA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D1CD58E-2839-4495-9F68-EFD8015E3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825625"/>
            <a:ext cx="6091873" cy="435133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3BFCC2-7D85-280D-20CA-EB25BFCE8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48" y="63179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4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8"/>
    </mc:Choice>
    <mc:Fallback>
      <p:transition spd="slow" advTm="2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F29C-1890-4A9C-BBBA-2C304129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Experiments - Structural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4F935A3-FE3D-4AB5-BB69-425132048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1" y="1690688"/>
            <a:ext cx="10351797" cy="4310042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A36A03-A3BD-7181-B130-CC2D7E027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692" y="63359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3"/>
    </mc:Choice>
    <mc:Fallback>
      <p:transition spd="slow" advTm="19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F29C-1890-4A9C-BBBA-2C304129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Experiments - Structural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6BC1C71-F532-4CC3-90C4-0348EB20C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3" y="1690688"/>
            <a:ext cx="6091873" cy="4351338"/>
          </a:xfr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46743C-D5BB-6F75-3C81-95BB70552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831" y="633596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46"/>
    </mc:Choice>
    <mc:Fallback>
      <p:transition spd="slow" advTm="2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6DD-F4DE-4FDF-B0F0-4C1FAC4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4348-11BC-4733-BE5D-DB7DC0F4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Description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Forecasting Experiments</a:t>
            </a:r>
          </a:p>
          <a:p>
            <a:r>
              <a:rPr lang="en-US" dirty="0"/>
              <a:t>Final Forecasts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D16D53-2D81-F0ED-6D49-26D14671F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74" y="64021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"/>
    </mc:Choice>
    <mc:Fallback>
      <p:transition spd="slow" advTm="6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1DE1-3C45-41A9-99AD-2799255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1BCA48-4269-4C9E-BE0E-9FD2CA05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Build a usable predictions for recreational bird watchers that they may be able to plan a trip given their limited schedule</a:t>
            </a:r>
          </a:p>
          <a:p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32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2C4D539-FAB3-4F5D-9091-0E792DE46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913059"/>
            <a:ext cx="3903489" cy="2322576"/>
          </a:xfrm>
          <a:prstGeom prst="rect">
            <a:avLst/>
          </a:prstGeom>
        </p:spPr>
      </p:pic>
      <p:sp>
        <p:nvSpPr>
          <p:cNvPr id="32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F9FBD6F-6D6D-453E-8C96-6147BD26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543" y="3939722"/>
            <a:ext cx="3903489" cy="2322576"/>
          </a:xfrm>
          <a:prstGeom prst="rect">
            <a:avLst/>
          </a:prstGeom>
          <a:effectLst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19B216-A704-49DE-900D-010230073E23}"/>
              </a:ext>
            </a:extLst>
          </p:cNvPr>
          <p:cNvSpPr txBox="1"/>
          <p:nvPr/>
        </p:nvSpPr>
        <p:spPr>
          <a:xfrm>
            <a:off x="6729984" y="486653"/>
            <a:ext cx="48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 Bald Eagle Sightings </a:t>
            </a:r>
          </a:p>
          <a:p>
            <a:pPr algn="ctr"/>
            <a:r>
              <a:rPr lang="en-US" dirty="0"/>
              <a:t>March 2023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BD8A31-C113-4B50-8EAC-E25F70DDA1EC}"/>
              </a:ext>
            </a:extLst>
          </p:cNvPr>
          <p:cNvSpPr txBox="1"/>
          <p:nvPr/>
        </p:nvSpPr>
        <p:spPr>
          <a:xfrm>
            <a:off x="6787896" y="3519098"/>
            <a:ext cx="48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 Red Wing Black Bird Sightings</a:t>
            </a:r>
          </a:p>
          <a:p>
            <a:pPr algn="ctr"/>
            <a:r>
              <a:rPr lang="en-US" dirty="0"/>
              <a:t>March 2023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07143A-8D11-C117-2208-D10D9313F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8" y="64021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9"/>
    </mc:Choice>
    <mc:Fallback xmlns="">
      <p:transition spd="slow" advTm="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FA60-D9EF-4B29-B2CC-68B428FD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Forecasts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E5F6585-6850-4425-BD83-BDB9098D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754" y="2803849"/>
            <a:ext cx="5400196" cy="3218704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FB5BDF4-820E-4ADF-BE4D-ACF5CC428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7" y="2640563"/>
            <a:ext cx="5948103" cy="35452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D57D35-9E18-F4E0-DB45-130E31B3CC83}"/>
              </a:ext>
            </a:extLst>
          </p:cNvPr>
          <p:cNvSpPr txBox="1"/>
          <p:nvPr/>
        </p:nvSpPr>
        <p:spPr>
          <a:xfrm>
            <a:off x="6096000" y="2317397"/>
            <a:ext cx="48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 Red Wing Black Bird Sightings</a:t>
            </a:r>
          </a:p>
          <a:p>
            <a:pPr algn="ctr"/>
            <a:r>
              <a:rPr lang="en-US" dirty="0"/>
              <a:t>March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25738-B469-6684-733A-764FE91B039B}"/>
              </a:ext>
            </a:extLst>
          </p:cNvPr>
          <p:cNvSpPr txBox="1"/>
          <p:nvPr/>
        </p:nvSpPr>
        <p:spPr>
          <a:xfrm>
            <a:off x="147897" y="2300668"/>
            <a:ext cx="484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Forecast Bald Eagle Sightings </a:t>
            </a:r>
          </a:p>
          <a:p>
            <a:pPr algn="ctr"/>
            <a:r>
              <a:rPr lang="en-US" dirty="0"/>
              <a:t>March 2023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1C7D03-1C72-19D0-7439-F1121F9A0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500" y="6305805"/>
            <a:ext cx="406400" cy="4064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3FE216-9C0C-8E2F-A70E-6B058513ED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9695" y="632253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16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1"/>
    </mc:Choice>
    <mc:Fallback>
      <p:transition spd="slow" advTm="20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78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2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0899-EE69-D28C-8BE9-A4EA9E9E6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1C058D-6B03-EECE-831E-CBC082CC7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0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1"/>
    </mc:Choice>
    <mc:Fallback>
      <p:transition spd="slow" advTm="1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F5A4-4042-476C-A968-338C4E44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D5DF-B34E-4E8D-BE55-42F5EFDB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datasets about Birds and bird sightings, but these are predominately used for Conservation or other scientific purposes.</a:t>
            </a:r>
          </a:p>
          <a:p>
            <a:r>
              <a:rPr lang="en-US" dirty="0"/>
              <a:t>Therefore, they tend to either cover large swathes of territory (the entire US) or very small regions, like a single national park. </a:t>
            </a:r>
          </a:p>
          <a:p>
            <a:r>
              <a:rPr lang="en-US" dirty="0"/>
              <a:t>The other popular source is radar monitoring of migrations, but this data is real time. </a:t>
            </a:r>
          </a:p>
          <a:p>
            <a:r>
              <a:rPr lang="en-US" dirty="0"/>
              <a:t>Neither of these is particularly useful for a Birder trying to plan a trip.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2EA472-19D9-D77D-11EC-04240B486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58" y="64081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06"/>
    </mc:Choice>
    <mc:Fallback>
      <p:transition spd="slow" advTm="59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3512-0AAE-430A-8036-226006BD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7D69-4B87-40DF-BAF9-90BA3EB58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Mid-size geographic region – State</a:t>
            </a:r>
          </a:p>
          <a:p>
            <a:r>
              <a:rPr lang="en-US" dirty="0"/>
              <a:t>Forecast monthly bird sightings for specific species.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BE5284-AA6B-A908-C2D0-B41F0805B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420" y="63961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7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9"/>
    </mc:Choice>
    <mc:Fallback>
      <p:transition spd="slow" advTm="16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6DD-F4DE-4FDF-B0F0-4C1FAC4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4348-11BC-4733-BE5D-DB7DC0F4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  <a:p>
            <a:r>
              <a:rPr lang="en-US" dirty="0"/>
              <a:t>Data Exploration</a:t>
            </a:r>
          </a:p>
          <a:p>
            <a:r>
              <a:rPr lang="en-US" dirty="0"/>
              <a:t>Forecasting Experiments</a:t>
            </a:r>
          </a:p>
          <a:p>
            <a:r>
              <a:rPr lang="en-US" dirty="0"/>
              <a:t>Final Forecasts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AD9DA0-8B2C-DE86-729C-C17EC474C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8" y="64155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9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02"/>
    </mc:Choice>
    <mc:Fallback>
      <p:transition spd="slow" advTm="2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6DD-F4DE-4FDF-B0F0-4C1FAC4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4348-11BC-4733-BE5D-DB7DC0F4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Exploration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Forecasting Experiments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Final Forecasts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FF00CE-B8F3-202F-842B-3270072D6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26" y="634197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50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"/>
    </mc:Choice>
    <mc:Fallback>
      <p:transition spd="slow" advTm="3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DFC6C-AFB8-4684-B005-0B88B612B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 dirty="0"/>
              <a:t>Data Description – </a:t>
            </a:r>
            <a:br>
              <a:rPr lang="en-US" sz="4000" dirty="0"/>
            </a:br>
            <a:r>
              <a:rPr lang="en-US" sz="4000" dirty="0"/>
              <a:t>Bird Sightings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6106A-D1F1-4D40-B0BA-51CCAB7E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 dirty="0"/>
              <a:t>eBird</a:t>
            </a:r>
          </a:p>
          <a:p>
            <a:pPr lvl="1"/>
            <a:r>
              <a:rPr lang="en-US" dirty="0"/>
              <a:t>Free, Open-Source Data on Bird Sightings</a:t>
            </a:r>
          </a:p>
          <a:p>
            <a:pPr lvl="1"/>
            <a:r>
              <a:rPr lang="en-US" dirty="0"/>
              <a:t>From the Cornel Lab of Ornithology</a:t>
            </a:r>
          </a:p>
          <a:p>
            <a:pPr lvl="1"/>
            <a:r>
              <a:rPr lang="en-US" dirty="0"/>
              <a:t>Verifies inputs for plausibility</a:t>
            </a:r>
          </a:p>
          <a:p>
            <a:pPr lvl="1"/>
            <a:endParaRPr lang="en-US" dirty="0"/>
          </a:p>
          <a:p>
            <a:r>
              <a:rPr lang="en-US" sz="2400" dirty="0">
                <a:hlinkClick r:id="rId4"/>
              </a:rPr>
              <a:t>https://ebird.org/home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C70DD-71DC-4D2B-9F81-25998ACA6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93" t="17260" r="7464" b="16072"/>
          <a:stretch/>
        </p:blipFill>
        <p:spPr>
          <a:xfrm>
            <a:off x="7535330" y="2769922"/>
            <a:ext cx="3217333" cy="188842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4F5AE9-7F29-D875-828B-1B0034321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674" y="63479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9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52"/>
    </mc:Choice>
    <mc:Fallback>
      <p:transition spd="slow" advTm="42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0235-94BC-4EC7-94A7-A64E6BC9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Data Description – Bird Sightings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BF0948B-B429-421E-829D-A135FBF39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44" y="1562677"/>
            <a:ext cx="5896512" cy="2455053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9FFFA01-3C8D-4FB8-A5BF-0F27AE16E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44" y="4015173"/>
            <a:ext cx="5896512" cy="245505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97BEB2-FBB5-E83A-E552-95F511365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737" y="63179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47"/>
    </mc:Choice>
    <mc:Fallback>
      <p:transition spd="slow" advTm="62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54D-26A0-4DB5-A7E9-8E7B6FC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Description – Weather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1374-CC01-4593-AE87-533F29F6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1521" cy="4351338"/>
          </a:xfrm>
        </p:spPr>
        <p:txBody>
          <a:bodyPr/>
          <a:lstStyle/>
          <a:p>
            <a:r>
              <a:rPr lang="en-US" dirty="0"/>
              <a:t>National Oceanic and Atmospheric Administration</a:t>
            </a:r>
          </a:p>
          <a:p>
            <a:pPr lvl="1"/>
            <a:r>
              <a:rPr lang="en-US" dirty="0"/>
              <a:t>Monthly – State Level </a:t>
            </a:r>
          </a:p>
          <a:p>
            <a:pPr lvl="1"/>
            <a:r>
              <a:rPr lang="en-US" dirty="0"/>
              <a:t>Rain and Average Temperature Data</a:t>
            </a:r>
          </a:p>
          <a:p>
            <a:pPr lvl="1"/>
            <a:r>
              <a:rPr lang="en-US" dirty="0"/>
              <a:t>1900 – 2014</a:t>
            </a:r>
          </a:p>
          <a:p>
            <a:pPr lvl="1"/>
            <a:r>
              <a:rPr lang="en-US" dirty="0">
                <a:hlinkClick r:id="rId4"/>
              </a:rPr>
              <a:t>https://www.ncei.noaa.gov/pub/data/cirs/climdiv/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CEA61-A5BC-44E7-A316-7305746D5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306" y="2878236"/>
            <a:ext cx="4286775" cy="110152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434FB0-45A3-9BE4-A67E-041E588D3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831" y="63840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1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21"/>
    </mc:Choice>
    <mc:Fallback>
      <p:transition spd="slow" advTm="22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324</Words>
  <Application>Microsoft Office PowerPoint</Application>
  <PresentationFormat>Widescreen</PresentationFormat>
  <Paragraphs>74</Paragraphs>
  <Slides>21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Bird Sightings Across the US</vt:lpstr>
      <vt:lpstr>Goal</vt:lpstr>
      <vt:lpstr>Introduction – The Problem</vt:lpstr>
      <vt:lpstr>Introduction – Proposed Solution</vt:lpstr>
      <vt:lpstr>Road Map</vt:lpstr>
      <vt:lpstr>Data Description</vt:lpstr>
      <vt:lpstr>Data Description –  Bird Sightings</vt:lpstr>
      <vt:lpstr>Data Description – Bird Sightings</vt:lpstr>
      <vt:lpstr>Data Description – Weather</vt:lpstr>
      <vt:lpstr>Data Description – Weather Data</vt:lpstr>
      <vt:lpstr>Data Exploration</vt:lpstr>
      <vt:lpstr>Data Exploration – Stationarity</vt:lpstr>
      <vt:lpstr>Data Exploration – Cointegration</vt:lpstr>
      <vt:lpstr>Forecasting Experiments</vt:lpstr>
      <vt:lpstr>Forecasting Experiments - ARIMA</vt:lpstr>
      <vt:lpstr>Forecasting Experiments - ARIMA</vt:lpstr>
      <vt:lpstr>Forecasting Experiments - Structural</vt:lpstr>
      <vt:lpstr>Forecasting Experiments - Structural</vt:lpstr>
      <vt:lpstr>Final Forecasts</vt:lpstr>
      <vt:lpstr>Final Forecasts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Turner</dc:creator>
  <cp:lastModifiedBy>Bryce Turner</cp:lastModifiedBy>
  <cp:revision>6</cp:revision>
  <dcterms:created xsi:type="dcterms:W3CDTF">2022-12-12T19:35:47Z</dcterms:created>
  <dcterms:modified xsi:type="dcterms:W3CDTF">2022-12-15T21:40:51Z</dcterms:modified>
</cp:coreProperties>
</file>